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570" r:id="rId2"/>
    <p:sldId id="459" r:id="rId3"/>
    <p:sldId id="501" r:id="rId4"/>
    <p:sldId id="515" r:id="rId5"/>
    <p:sldId id="516" r:id="rId6"/>
    <p:sldId id="571" r:id="rId7"/>
    <p:sldId id="572" r:id="rId8"/>
    <p:sldId id="566" r:id="rId9"/>
    <p:sldId id="574" r:id="rId10"/>
    <p:sldId id="573" r:id="rId11"/>
    <p:sldId id="576" r:id="rId12"/>
    <p:sldId id="575" r:id="rId13"/>
    <p:sldId id="568" r:id="rId14"/>
    <p:sldId id="577" r:id="rId1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94" autoAdjust="0"/>
    <p:restoredTop sz="91326" autoAdjust="0"/>
  </p:normalViewPr>
  <p:slideViewPr>
    <p:cSldViewPr>
      <p:cViewPr varScale="1">
        <p:scale>
          <a:sx n="171" d="100"/>
          <a:sy n="171" d="100"/>
        </p:scale>
        <p:origin x="192" y="57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9/29/17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577900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313279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246330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568296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1630866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1429903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107505" y="1206500"/>
            <a:ext cx="8856984" cy="30911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smtClean="0">
                <a:solidFill>
                  <a:srgbClr val="FFFF00"/>
                </a:solidFill>
                <a:latin typeface="+mn-lt"/>
                <a:ea typeface="+mn-ea"/>
                <a:cs typeface="+mn-cs"/>
              </a:rPr>
              <a:t>Revelation </a:t>
            </a:r>
            <a:r>
              <a:rPr lang="en-AU" sz="4400" kern="0" smtClean="0">
                <a:solidFill>
                  <a:srgbClr val="FFFF00"/>
                </a:solidFill>
                <a:latin typeface="+mn-lt"/>
                <a:ea typeface="+mn-ea"/>
                <a:cs typeface="+mn-cs"/>
              </a:rPr>
              <a:t>21</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Times New Roman" charset="0"/>
                <a:ea typeface="Times New Roman" charset="0"/>
                <a:cs typeface="Times New Roman" charset="0"/>
              </a:rPr>
              <a:t>We’re through “the tough stuff”</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Times New Roman" charset="0"/>
                <a:ea typeface="Times New Roman" charset="0"/>
                <a:cs typeface="Times New Roman" charset="0"/>
              </a:rPr>
              <a:t>and into the ‘niceness’</a:t>
            </a:r>
            <a:endParaRPr lang="en-AU" sz="4400" kern="0" dirty="0" smtClean="0">
              <a:solidFill>
                <a:srgbClr val="FFFF00"/>
              </a:solidFill>
              <a:latin typeface="Times New Roman" charset="0"/>
              <a:ea typeface="Times New Roman" charset="0"/>
              <a:cs typeface="Times New Roman"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chemeClr val="bg1"/>
              </a:solidFill>
              <a:latin typeface="+mn-lt"/>
              <a:ea typeface="+mn-ea"/>
              <a:cs typeface="+mn-cs"/>
            </a:endParaRPr>
          </a:p>
        </p:txBody>
      </p:sp>
    </p:spTree>
    <p:extLst>
      <p:ext uri="{BB962C8B-B14F-4D97-AF65-F5344CB8AC3E}">
        <p14:creationId xmlns:p14="http://schemas.microsoft.com/office/powerpoint/2010/main" val="150219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93647"/>
          </a:xfrm>
          <a:prstGeom prst="rect">
            <a:avLst/>
          </a:prstGeom>
          <a:noFill/>
          <a:ln w="9525">
            <a:noFill/>
            <a:miter lim="800000"/>
            <a:headEnd/>
            <a:tailEnd/>
          </a:ln>
        </p:spPr>
        <p:txBody>
          <a:bodyPr wrap="square">
            <a:prstTxWarp prst="textNoShape">
              <a:avLst/>
            </a:prstTxWarp>
            <a:spAutoFit/>
          </a:bodyPr>
          <a:lstStyle/>
          <a:p>
            <a:pPr>
              <a:spcAft>
                <a:spcPts val="0"/>
              </a:spcAft>
            </a:pPr>
            <a:r>
              <a:rPr lang="en-AU" sz="2600" b="1" baseline="30000" dirty="0">
                <a:solidFill>
                  <a:schemeClr val="bg1"/>
                </a:solidFill>
                <a:latin typeface="Comic Sans MS" charset="0"/>
                <a:ea typeface="Comic Sans MS" charset="0"/>
                <a:cs typeface="Comic Sans MS" charset="0"/>
              </a:rPr>
              <a:t>5 </a:t>
            </a:r>
            <a:r>
              <a:rPr lang="en-AU" sz="2600" dirty="0">
                <a:solidFill>
                  <a:schemeClr val="bg1"/>
                </a:solidFill>
                <a:latin typeface="Comic Sans MS" charset="0"/>
                <a:ea typeface="Comic Sans MS" charset="0"/>
                <a:cs typeface="Comic Sans MS" charset="0"/>
              </a:rPr>
              <a:t>And he who was seated on the throne said, “Behold, I am making all things new.”  Also he said, “</a:t>
            </a:r>
            <a:r>
              <a:rPr lang="en-AU" sz="2600" dirty="0">
                <a:solidFill>
                  <a:srgbClr val="FFFF00"/>
                </a:solidFill>
                <a:latin typeface="Comic Sans MS" charset="0"/>
                <a:ea typeface="Comic Sans MS" charset="0"/>
                <a:cs typeface="Comic Sans MS" charset="0"/>
              </a:rPr>
              <a:t>Write this down</a:t>
            </a:r>
            <a:r>
              <a:rPr lang="en-AU" sz="2600" dirty="0">
                <a:solidFill>
                  <a:schemeClr val="bg1"/>
                </a:solidFill>
                <a:latin typeface="Comic Sans MS" charset="0"/>
                <a:ea typeface="Comic Sans MS" charset="0"/>
                <a:cs typeface="Comic Sans MS" charset="0"/>
              </a:rPr>
              <a:t>, for these words are trustworthy and true.”  </a:t>
            </a:r>
            <a:r>
              <a:rPr lang="en-AU" sz="2600" b="1" baseline="30000" dirty="0">
                <a:solidFill>
                  <a:schemeClr val="bg1"/>
                </a:solidFill>
                <a:latin typeface="Comic Sans MS" charset="0"/>
                <a:ea typeface="Comic Sans MS" charset="0"/>
                <a:cs typeface="Comic Sans MS" charset="0"/>
              </a:rPr>
              <a:t>6 </a:t>
            </a:r>
            <a:r>
              <a:rPr lang="en-AU" sz="2600" dirty="0">
                <a:solidFill>
                  <a:schemeClr val="bg1"/>
                </a:solidFill>
                <a:latin typeface="Comic Sans MS" charset="0"/>
                <a:ea typeface="Comic Sans MS" charset="0"/>
                <a:cs typeface="Comic Sans MS" charset="0"/>
              </a:rPr>
              <a:t>And he said to me, “It is done!  </a:t>
            </a:r>
            <a:r>
              <a:rPr lang="en-AU" sz="2600" dirty="0">
                <a:solidFill>
                  <a:srgbClr val="FFFF00"/>
                </a:solidFill>
                <a:latin typeface="Comic Sans MS" charset="0"/>
                <a:ea typeface="Comic Sans MS" charset="0"/>
                <a:cs typeface="Comic Sans MS" charset="0"/>
              </a:rPr>
              <a:t>I am the Alpha and the Omega, the beginning and the end</a:t>
            </a:r>
            <a:r>
              <a:rPr lang="en-AU" sz="2600" dirty="0">
                <a:solidFill>
                  <a:schemeClr val="bg1"/>
                </a:solidFill>
                <a:latin typeface="Comic Sans MS" charset="0"/>
                <a:ea typeface="Comic Sans MS" charset="0"/>
                <a:cs typeface="Comic Sans MS" charset="0"/>
              </a:rPr>
              <a:t>.  To the thirsty I will give from the spring of the water of life without payment.  </a:t>
            </a:r>
            <a:r>
              <a:rPr lang="en-AU" sz="2600" b="1" baseline="30000" dirty="0">
                <a:solidFill>
                  <a:schemeClr val="bg1"/>
                </a:solidFill>
                <a:latin typeface="Comic Sans MS" charset="0"/>
                <a:ea typeface="Comic Sans MS" charset="0"/>
                <a:cs typeface="Comic Sans MS" charset="0"/>
              </a:rPr>
              <a:t>7 </a:t>
            </a:r>
            <a:r>
              <a:rPr lang="en-AU" sz="2600" dirty="0">
                <a:solidFill>
                  <a:srgbClr val="FFFF00"/>
                </a:solidFill>
                <a:latin typeface="Comic Sans MS" charset="0"/>
                <a:ea typeface="Comic Sans MS" charset="0"/>
                <a:cs typeface="Comic Sans MS" charset="0"/>
              </a:rPr>
              <a:t>The one who conquers will have this heritage</a:t>
            </a:r>
            <a:r>
              <a:rPr lang="en-AU" sz="2600" dirty="0">
                <a:solidFill>
                  <a:schemeClr val="bg1"/>
                </a:solidFill>
                <a:latin typeface="Comic Sans MS" charset="0"/>
                <a:ea typeface="Comic Sans MS" charset="0"/>
                <a:cs typeface="Comic Sans MS" charset="0"/>
              </a:rPr>
              <a:t>, and I will be his God and he will be my son.  </a:t>
            </a:r>
            <a:r>
              <a:rPr lang="en-AU" sz="2600" b="1" baseline="30000" dirty="0">
                <a:solidFill>
                  <a:schemeClr val="bg1"/>
                </a:solidFill>
                <a:latin typeface="Comic Sans MS" charset="0"/>
                <a:ea typeface="Comic Sans MS" charset="0"/>
                <a:cs typeface="Comic Sans MS" charset="0"/>
              </a:rPr>
              <a:t>8 </a:t>
            </a:r>
            <a:r>
              <a:rPr lang="en-AU" sz="2600" dirty="0">
                <a:solidFill>
                  <a:schemeClr val="bg1"/>
                </a:solidFill>
                <a:latin typeface="Comic Sans MS" charset="0"/>
                <a:ea typeface="Comic Sans MS" charset="0"/>
                <a:cs typeface="Comic Sans MS" charset="0"/>
              </a:rPr>
              <a:t>But as for the cowardly, the faithless, the detestable, as for murderers, the sexually immoral, sorcerers, idolaters, and all liars, their portion will be in the lake that burns with fire and sulphur, which is the second death.”</a:t>
            </a:r>
            <a:r>
              <a:rPr lang="en-GB" sz="2600" dirty="0">
                <a:solidFill>
                  <a:schemeClr val="bg1"/>
                </a:solidFill>
                <a:latin typeface="Comic Sans MS" charset="0"/>
                <a:ea typeface="Comic Sans MS" charset="0"/>
                <a:cs typeface="Comic Sans MS" charset="0"/>
              </a:rPr>
              <a:t> </a:t>
            </a:r>
            <a:endParaRPr lang="en-GB" sz="26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217171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8532440" cy="446276"/>
          </a:xfrm>
          <a:prstGeom prst="rect">
            <a:avLst/>
          </a:prstGeom>
          <a:noFill/>
        </p:spPr>
        <p:txBody>
          <a:bodyPr wrap="square" rtlCol="0">
            <a:spAutoFit/>
          </a:bodyPr>
          <a:lstStyle/>
          <a:p>
            <a:pPr algn="ctr"/>
            <a:r>
              <a:rPr lang="en-US" sz="2300" u="sng" dirty="0" smtClean="0">
                <a:solidFill>
                  <a:srgbClr val="FFFF00"/>
                </a:solidFill>
                <a:latin typeface="Times New Roman" charset="0"/>
                <a:ea typeface="Times New Roman" charset="0"/>
                <a:cs typeface="Times New Roman" charset="0"/>
              </a:rPr>
              <a:t>How does one describe the indescribable?</a:t>
            </a:r>
            <a:endParaRPr lang="en-AU" sz="2300" u="sng" dirty="0" smtClean="0">
              <a:solidFill>
                <a:schemeClr val="bg1"/>
              </a:solidFill>
              <a:latin typeface="Times New Roman" charset="0"/>
              <a:ea typeface="Times New Roman" charset="0"/>
              <a:cs typeface="Times New Roman" charset="0"/>
            </a:endParaRPr>
          </a:p>
        </p:txBody>
      </p:sp>
      <p:sp>
        <p:nvSpPr>
          <p:cNvPr id="24" name="TextBox 23"/>
          <p:cNvSpPr txBox="1"/>
          <p:nvPr/>
        </p:nvSpPr>
        <p:spPr>
          <a:xfrm>
            <a:off x="-36512" y="337220"/>
            <a:ext cx="9144000"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renewed Heaven and Earth reflects the Glory of God</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Vastly superior to anything we’ve ever experienced before</a:t>
            </a:r>
          </a:p>
        </p:txBody>
      </p:sp>
      <p:sp>
        <p:nvSpPr>
          <p:cNvPr id="16" name="TextBox 15"/>
          <p:cNvSpPr txBox="1"/>
          <p:nvPr/>
        </p:nvSpPr>
        <p:spPr>
          <a:xfrm>
            <a:off x="0" y="971575"/>
            <a:ext cx="8820472" cy="461665"/>
          </a:xfrm>
          <a:prstGeom prst="rect">
            <a:avLst/>
          </a:prstGeom>
          <a:noFill/>
          <a:ln w="15875">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The symbol of the heavenly city   (The New Jerusalem)</a:t>
            </a:r>
            <a:endParaRPr lang="en-AU" sz="2400" dirty="0" smtClean="0">
              <a:solidFill>
                <a:srgbClr val="FFFF00"/>
              </a:solidFill>
              <a:latin typeface="Times New Roman" charset="0"/>
              <a:ea typeface="Times New Roman" charset="0"/>
              <a:cs typeface="Times New Roman" charset="0"/>
            </a:endParaRPr>
          </a:p>
        </p:txBody>
      </p:sp>
      <p:sp>
        <p:nvSpPr>
          <p:cNvPr id="28" name="TextBox 27"/>
          <p:cNvSpPr txBox="1"/>
          <p:nvPr/>
        </p:nvSpPr>
        <p:spPr>
          <a:xfrm>
            <a:off x="-23543" y="1345332"/>
            <a:ext cx="9144000" cy="1938992"/>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city = </a:t>
            </a:r>
            <a:r>
              <a:rPr lang="en-US" sz="2000" dirty="0" smtClean="0">
                <a:solidFill>
                  <a:schemeClr val="bg1"/>
                </a:solidFill>
                <a:latin typeface="Comic Sans MS" charset="0"/>
                <a:ea typeface="Comic Sans MS" charset="0"/>
                <a:cs typeface="Comic Sans MS" charset="0"/>
              </a:rPr>
              <a:t>The Bride, the wife of the lamb</a:t>
            </a:r>
            <a:r>
              <a:rPr lang="en-US" sz="2000" dirty="0" smtClean="0">
                <a:solidFill>
                  <a:schemeClr val="bg1"/>
                </a:solidFill>
                <a:latin typeface="Times New Roman" charset="0"/>
                <a:ea typeface="Times New Roman" charset="0"/>
                <a:cs typeface="Times New Roman" charset="0"/>
              </a:rPr>
              <a:t> = The whole, faithful people of God</a:t>
            </a:r>
          </a:p>
          <a:p>
            <a:pPr marL="1187450" lvl="2" indent="-273050">
              <a:buFont typeface="Arial" charset="0"/>
              <a:buChar char="•"/>
            </a:pPr>
            <a:r>
              <a:rPr lang="en-US" sz="2000" dirty="0" smtClean="0">
                <a:solidFill>
                  <a:schemeClr val="bg1"/>
                </a:solidFill>
                <a:latin typeface="Times New Roman" charset="0"/>
                <a:ea typeface="Times New Roman" charset="0"/>
                <a:cs typeface="Times New Roman" charset="0"/>
              </a:rPr>
              <a:t>The glory of God reflected in His glorified, faithful disciples</a:t>
            </a:r>
          </a:p>
          <a:p>
            <a:pPr marL="1187450" lvl="2" indent="-273050">
              <a:buFont typeface="Arial" charset="0"/>
              <a:buChar char="•"/>
            </a:pPr>
            <a:r>
              <a:rPr lang="en-US" sz="2000" dirty="0" smtClean="0">
                <a:solidFill>
                  <a:schemeClr val="bg1"/>
                </a:solidFill>
                <a:latin typeface="Times New Roman" charset="0"/>
                <a:ea typeface="Times New Roman" charset="0"/>
                <a:cs typeface="Times New Roman" charset="0"/>
              </a:rPr>
              <a:t>Peace and security for all eternity</a:t>
            </a:r>
          </a:p>
          <a:p>
            <a:pPr marL="1187450" lvl="2" indent="-273050">
              <a:buFont typeface="Arial" charset="0"/>
              <a:buChar char="•"/>
            </a:pPr>
            <a:r>
              <a:rPr lang="en-US" sz="2000" dirty="0" smtClean="0">
                <a:solidFill>
                  <a:schemeClr val="bg1"/>
                </a:solidFill>
                <a:latin typeface="Times New Roman" charset="0"/>
                <a:ea typeface="Times New Roman" charset="0"/>
                <a:cs typeface="Times New Roman" charset="0"/>
              </a:rPr>
              <a:t>Exclusion of everything impure, profane, violent</a:t>
            </a:r>
          </a:p>
          <a:p>
            <a:pPr marL="1187450" lvl="2" indent="-273050">
              <a:buFont typeface="Arial" charset="0"/>
              <a:buChar char="•"/>
            </a:pPr>
            <a:r>
              <a:rPr lang="en-US" sz="2000" dirty="0" smtClean="0">
                <a:solidFill>
                  <a:schemeClr val="bg1"/>
                </a:solidFill>
                <a:latin typeface="Times New Roman" charset="0"/>
                <a:ea typeface="Times New Roman" charset="0"/>
                <a:cs typeface="Times New Roman" charset="0"/>
              </a:rPr>
              <a:t>Jew and Gentile together as God’s holy, glorified people</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No sea = evil / chaos / disaster </a:t>
            </a:r>
            <a:r>
              <a:rPr lang="en-US" sz="2000" b="1" dirty="0" smtClean="0">
                <a:solidFill>
                  <a:schemeClr val="bg1"/>
                </a:solidFill>
                <a:latin typeface="Times New Roman" charset="0"/>
                <a:ea typeface="Times New Roman" charset="0"/>
                <a:cs typeface="Times New Roman" charset="0"/>
              </a:rPr>
              <a:t>gone.  </a:t>
            </a:r>
            <a:r>
              <a:rPr lang="en-US" sz="2000" dirty="0" smtClean="0">
                <a:solidFill>
                  <a:srgbClr val="FFFF00"/>
                </a:solidFill>
                <a:latin typeface="Times New Roman" charset="0"/>
                <a:ea typeface="Times New Roman" charset="0"/>
                <a:cs typeface="Times New Roman" charset="0"/>
              </a:rPr>
              <a:t>Every source of pain and suffering is gone</a:t>
            </a:r>
          </a:p>
        </p:txBody>
      </p:sp>
      <p:sp>
        <p:nvSpPr>
          <p:cNvPr id="7" name="TextBox 6"/>
          <p:cNvSpPr txBox="1"/>
          <p:nvPr/>
        </p:nvSpPr>
        <p:spPr>
          <a:xfrm>
            <a:off x="35496" y="3217540"/>
            <a:ext cx="8820472" cy="461665"/>
          </a:xfrm>
          <a:prstGeom prst="rect">
            <a:avLst/>
          </a:prstGeom>
          <a:noFill/>
          <a:ln w="15875">
            <a:noFill/>
          </a:ln>
        </p:spPr>
        <p:txBody>
          <a:bodyPr wrap="square" rtlCol="0">
            <a:spAutoFit/>
          </a:bodyPr>
          <a:lstStyle/>
          <a:p>
            <a:r>
              <a:rPr lang="en-US" sz="2400" u="sng" dirty="0" smtClean="0">
                <a:solidFill>
                  <a:srgbClr val="FFFF00"/>
                </a:solidFill>
                <a:latin typeface="Times New Roman" charset="0"/>
                <a:ea typeface="Times New Roman" charset="0"/>
                <a:cs typeface="Times New Roman" charset="0"/>
              </a:rPr>
              <a:t>The one who conquers, will have this heritage</a:t>
            </a:r>
            <a:endParaRPr lang="en-AU" sz="2400" u="sng" dirty="0" smtClean="0">
              <a:solidFill>
                <a:srgbClr val="FFFF00"/>
              </a:solidFill>
              <a:latin typeface="Times New Roman" charset="0"/>
              <a:ea typeface="Times New Roman" charset="0"/>
              <a:cs typeface="Times New Roman" charset="0"/>
            </a:endParaRPr>
          </a:p>
        </p:txBody>
      </p:sp>
      <p:sp>
        <p:nvSpPr>
          <p:cNvPr id="10" name="TextBox 9"/>
          <p:cNvSpPr txBox="1"/>
          <p:nvPr/>
        </p:nvSpPr>
        <p:spPr>
          <a:xfrm>
            <a:off x="0" y="3577580"/>
            <a:ext cx="9144000"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conqueror remains faithful to Jesus to the end (in faith, witness and action)</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All others go to Hell (the second death)</a:t>
            </a:r>
          </a:p>
        </p:txBody>
      </p:sp>
    </p:spTree>
    <p:extLst>
      <p:ext uri="{BB962C8B-B14F-4D97-AF65-F5344CB8AC3E}">
        <p14:creationId xmlns:p14="http://schemas.microsoft.com/office/powerpoint/2010/main" val="106783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3543" y="1427177"/>
            <a:ext cx="9106846" cy="461665"/>
          </a:xfrm>
          <a:prstGeom prst="rect">
            <a:avLst/>
          </a:prstGeom>
          <a:noFill/>
          <a:ln w="15875">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The symbol of the heavenly city  =  the whole, faithful people of God</a:t>
            </a:r>
            <a:endParaRPr lang="en-AU" sz="2400" dirty="0" smtClean="0">
              <a:solidFill>
                <a:srgbClr val="FFFF00"/>
              </a:solidFill>
              <a:latin typeface="Times New Roman" charset="0"/>
              <a:ea typeface="Times New Roman" charset="0"/>
              <a:cs typeface="Times New Roman" charset="0"/>
            </a:endParaRPr>
          </a:p>
        </p:txBody>
      </p:sp>
      <p:sp>
        <p:nvSpPr>
          <p:cNvPr id="28" name="TextBox 27"/>
          <p:cNvSpPr txBox="1"/>
          <p:nvPr/>
        </p:nvSpPr>
        <p:spPr>
          <a:xfrm>
            <a:off x="-46817" y="1027067"/>
            <a:ext cx="9144000"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No sea = evil / chaos / disaster </a:t>
            </a:r>
            <a:r>
              <a:rPr lang="en-US" sz="2000" b="1" dirty="0" smtClean="0">
                <a:solidFill>
                  <a:schemeClr val="bg1"/>
                </a:solidFill>
                <a:latin typeface="Times New Roman" charset="0"/>
                <a:ea typeface="Times New Roman" charset="0"/>
                <a:cs typeface="Times New Roman" charset="0"/>
              </a:rPr>
              <a:t>gone.  </a:t>
            </a:r>
            <a:r>
              <a:rPr lang="en-US" sz="2000" dirty="0" smtClean="0">
                <a:solidFill>
                  <a:schemeClr val="bg1"/>
                </a:solidFill>
                <a:latin typeface="Times New Roman" charset="0"/>
                <a:ea typeface="Times New Roman" charset="0"/>
                <a:cs typeface="Times New Roman" charset="0"/>
              </a:rPr>
              <a:t>Every source of pain and suffering is gone</a:t>
            </a:r>
          </a:p>
        </p:txBody>
      </p:sp>
      <p:sp>
        <p:nvSpPr>
          <p:cNvPr id="7" name="TextBox 6"/>
          <p:cNvSpPr txBox="1"/>
          <p:nvPr/>
        </p:nvSpPr>
        <p:spPr>
          <a:xfrm>
            <a:off x="161764" y="-52605"/>
            <a:ext cx="8820472" cy="461665"/>
          </a:xfrm>
          <a:prstGeom prst="rect">
            <a:avLst/>
          </a:prstGeom>
          <a:noFill/>
          <a:ln w="15875">
            <a:noFill/>
          </a:ln>
        </p:spPr>
        <p:txBody>
          <a:bodyPr wrap="square" rtlCol="0">
            <a:spAutoFit/>
          </a:bodyPr>
          <a:lstStyle/>
          <a:p>
            <a:r>
              <a:rPr lang="en-US" sz="2400" u="sng" dirty="0" smtClean="0">
                <a:solidFill>
                  <a:srgbClr val="FFFF00"/>
                </a:solidFill>
                <a:latin typeface="Times New Roman" charset="0"/>
                <a:ea typeface="Times New Roman" charset="0"/>
                <a:cs typeface="Times New Roman" charset="0"/>
              </a:rPr>
              <a:t>The one who conquers, will have this heritage</a:t>
            </a:r>
            <a:endParaRPr lang="en-AU" sz="2400" u="sng" dirty="0" smtClean="0">
              <a:solidFill>
                <a:srgbClr val="FFFF00"/>
              </a:solidFill>
              <a:latin typeface="Times New Roman" charset="0"/>
              <a:ea typeface="Times New Roman" charset="0"/>
              <a:cs typeface="Times New Roman" charset="0"/>
            </a:endParaRPr>
          </a:p>
        </p:txBody>
      </p:sp>
      <p:sp>
        <p:nvSpPr>
          <p:cNvPr id="10" name="TextBox 9"/>
          <p:cNvSpPr txBox="1"/>
          <p:nvPr/>
        </p:nvSpPr>
        <p:spPr>
          <a:xfrm>
            <a:off x="-23543" y="287747"/>
            <a:ext cx="9144000"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conqueror remains faithful to Jesus to the end (in faith, witness and action)</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All others go to Hell (the second death)</a:t>
            </a:r>
          </a:p>
        </p:txBody>
      </p:sp>
      <p:sp>
        <p:nvSpPr>
          <p:cNvPr id="11" name="TextBox 10"/>
          <p:cNvSpPr txBox="1"/>
          <p:nvPr/>
        </p:nvSpPr>
        <p:spPr>
          <a:xfrm>
            <a:off x="-24081" y="1827287"/>
            <a:ext cx="9144000" cy="1938992"/>
          </a:xfrm>
          <a:prstGeom prst="rect">
            <a:avLst/>
          </a:prstGeom>
          <a:noFill/>
        </p:spPr>
        <p:txBody>
          <a:bodyPr wrap="square" rtlCol="0">
            <a:spAutoFit/>
          </a:bodyPr>
          <a:lstStyle/>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The faithful people of God will radiate the Glory of God</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12 gates / names of Sons of Israel = God’s faithful from the Old Covenant</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12 foundations / names of Apostles = our foundation is the teaching of the Apostles</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12000 stadia (2160km) Cube = 12 apostles/tribes x 1000 = All Gods people (lots)</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144 cubit wall = 12 apostles x 12 tribes = All God’s people &amp; Wall = </a:t>
            </a:r>
            <a:r>
              <a:rPr lang="en-US" sz="2000" dirty="0" err="1" smtClean="0">
                <a:solidFill>
                  <a:schemeClr val="bg1"/>
                </a:solidFill>
                <a:latin typeface="Times New Roman" charset="0"/>
                <a:ea typeface="Times New Roman" charset="0"/>
                <a:cs typeface="Times New Roman" charset="0"/>
              </a:rPr>
              <a:t>Safey</a:t>
            </a:r>
            <a:endParaRPr lang="en-US" sz="2000" dirty="0" smtClean="0">
              <a:solidFill>
                <a:schemeClr val="bg1"/>
              </a:solidFill>
              <a:latin typeface="Times New Roman" charset="0"/>
              <a:ea typeface="Times New Roman" charset="0"/>
              <a:cs typeface="Times New Roman" charset="0"/>
            </a:endParaRP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12 precious stones = stones of High Priest breastplate = represents Gods people</a:t>
            </a:r>
          </a:p>
        </p:txBody>
      </p:sp>
      <p:sp>
        <p:nvSpPr>
          <p:cNvPr id="13" name="TextBox 12"/>
          <p:cNvSpPr txBox="1"/>
          <p:nvPr/>
        </p:nvSpPr>
        <p:spPr>
          <a:xfrm>
            <a:off x="0" y="3865612"/>
            <a:ext cx="9144000" cy="1015663"/>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No temple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the presence of God Himself</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No need for sun or moon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The Light of the Glory of God</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gates will never be shut = peace &amp; security.  No enemies to be found</a:t>
            </a:r>
          </a:p>
        </p:txBody>
      </p:sp>
    </p:spTree>
    <p:extLst>
      <p:ext uri="{BB962C8B-B14F-4D97-AF65-F5344CB8AC3E}">
        <p14:creationId xmlns:p14="http://schemas.microsoft.com/office/powerpoint/2010/main" val="1840925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1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3866"/>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800" b="1" dirty="0">
                <a:solidFill>
                  <a:schemeClr val="bg1"/>
                </a:solidFill>
                <a:latin typeface="Comic Sans MS" charset="0"/>
                <a:ea typeface="Comic Sans MS" charset="0"/>
                <a:cs typeface="Comic Sans MS" charset="0"/>
              </a:rPr>
              <a:t>22 </a:t>
            </a:r>
            <a:r>
              <a:rPr lang="en-AU" sz="2800" dirty="0">
                <a:solidFill>
                  <a:schemeClr val="bg1"/>
                </a:solidFill>
                <a:latin typeface="Comic Sans MS" charset="0"/>
                <a:ea typeface="Comic Sans MS" charset="0"/>
                <a:cs typeface="Comic Sans MS" charset="0"/>
              </a:rPr>
              <a:t>Then the angel showed me the river of the water of life, bright as crystal, flowing from the throne of God and of the Lamb </a:t>
            </a:r>
            <a:r>
              <a:rPr lang="en-AU" sz="2800" b="1" baseline="30000" dirty="0">
                <a:solidFill>
                  <a:schemeClr val="bg1"/>
                </a:solidFill>
                <a:latin typeface="Comic Sans MS" charset="0"/>
                <a:ea typeface="Comic Sans MS" charset="0"/>
                <a:cs typeface="Comic Sans MS" charset="0"/>
              </a:rPr>
              <a:t>2 </a:t>
            </a:r>
            <a:r>
              <a:rPr lang="en-AU" sz="2800" dirty="0">
                <a:solidFill>
                  <a:schemeClr val="bg1"/>
                </a:solidFill>
                <a:latin typeface="Comic Sans MS" charset="0"/>
                <a:ea typeface="Comic Sans MS" charset="0"/>
                <a:cs typeface="Comic Sans MS" charset="0"/>
              </a:rPr>
              <a:t>through the middle of the street of the city; also, on either side of the river, the tree of life with its twelve kinds of fruit, yielding its fruit each month. The leaves of the tree were for the healing of the nations. </a:t>
            </a:r>
            <a:r>
              <a:rPr lang="en-AU" sz="2800" b="1" baseline="30000" dirty="0">
                <a:solidFill>
                  <a:schemeClr val="bg1"/>
                </a:solidFill>
                <a:latin typeface="Comic Sans MS" charset="0"/>
                <a:ea typeface="Comic Sans MS" charset="0"/>
                <a:cs typeface="Comic Sans MS" charset="0"/>
              </a:rPr>
              <a:t>3 </a:t>
            </a:r>
            <a:r>
              <a:rPr lang="en-AU" sz="2800" dirty="0">
                <a:solidFill>
                  <a:schemeClr val="bg1"/>
                </a:solidFill>
                <a:latin typeface="Comic Sans MS" charset="0"/>
                <a:ea typeface="Comic Sans MS" charset="0"/>
                <a:cs typeface="Comic Sans MS" charset="0"/>
              </a:rPr>
              <a:t>No longer will there be anything accursed, but the throne of God and of the Lamb will be in it, and his servants will worship him. </a:t>
            </a:r>
            <a:r>
              <a:rPr lang="en-AU" sz="2800" b="1" baseline="30000" dirty="0">
                <a:solidFill>
                  <a:schemeClr val="bg1"/>
                </a:solidFill>
                <a:latin typeface="Comic Sans MS" charset="0"/>
                <a:ea typeface="Comic Sans MS" charset="0"/>
                <a:cs typeface="Comic Sans MS" charset="0"/>
              </a:rPr>
              <a:t>4 </a:t>
            </a:r>
            <a:r>
              <a:rPr lang="en-AU" sz="2800" dirty="0">
                <a:solidFill>
                  <a:schemeClr val="bg1"/>
                </a:solidFill>
                <a:latin typeface="Comic Sans MS" charset="0"/>
                <a:ea typeface="Comic Sans MS" charset="0"/>
                <a:cs typeface="Comic Sans MS" charset="0"/>
              </a:rPr>
              <a:t>They will see his face, and his name will be on their foreheads. </a:t>
            </a:r>
            <a:r>
              <a:rPr lang="en-AU" sz="2800" b="1" baseline="30000" dirty="0">
                <a:solidFill>
                  <a:schemeClr val="bg1"/>
                </a:solidFill>
                <a:latin typeface="Comic Sans MS" charset="0"/>
                <a:ea typeface="Comic Sans MS" charset="0"/>
                <a:cs typeface="Comic Sans MS" charset="0"/>
              </a:rPr>
              <a:t>5 </a:t>
            </a:r>
            <a:r>
              <a:rPr lang="en-AU" sz="2800" dirty="0">
                <a:solidFill>
                  <a:schemeClr val="bg1"/>
                </a:solidFill>
                <a:latin typeface="Comic Sans MS" charset="0"/>
                <a:ea typeface="Comic Sans MS" charset="0"/>
                <a:cs typeface="Comic Sans MS" charset="0"/>
              </a:rPr>
              <a:t>And night will be no more. They will need no light of lamp or sun, for the Lord God will be their light, and they will reign forever and ever.</a:t>
            </a:r>
            <a:r>
              <a:rPr lang="en-GB" sz="2800" dirty="0">
                <a:solidFill>
                  <a:schemeClr val="bg1"/>
                </a:solidFill>
                <a:latin typeface="Comic Sans MS" charset="0"/>
                <a:ea typeface="Comic Sans MS" charset="0"/>
                <a:cs typeface="Comic Sans MS" charset="0"/>
              </a:rPr>
              <a:t> </a:t>
            </a:r>
            <a:endParaRPr lang="en-GB" sz="26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6673883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3543" y="1427177"/>
            <a:ext cx="9106846" cy="461665"/>
          </a:xfrm>
          <a:prstGeom prst="rect">
            <a:avLst/>
          </a:prstGeom>
          <a:noFill/>
          <a:ln w="15875">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The symbol of the heavenly city  =  the whole, faithful people of God</a:t>
            </a:r>
            <a:endParaRPr lang="en-AU" sz="2400" dirty="0" smtClean="0">
              <a:solidFill>
                <a:srgbClr val="FFFF00"/>
              </a:solidFill>
              <a:latin typeface="Times New Roman" charset="0"/>
              <a:ea typeface="Times New Roman" charset="0"/>
              <a:cs typeface="Times New Roman" charset="0"/>
            </a:endParaRPr>
          </a:p>
        </p:txBody>
      </p:sp>
      <p:sp>
        <p:nvSpPr>
          <p:cNvPr id="28" name="TextBox 27"/>
          <p:cNvSpPr txBox="1"/>
          <p:nvPr/>
        </p:nvSpPr>
        <p:spPr>
          <a:xfrm>
            <a:off x="-46817" y="1027067"/>
            <a:ext cx="9144000"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No sea = evil / chaos / disaster </a:t>
            </a:r>
            <a:r>
              <a:rPr lang="en-US" sz="2000" b="1" dirty="0" smtClean="0">
                <a:solidFill>
                  <a:schemeClr val="bg1"/>
                </a:solidFill>
                <a:latin typeface="Times New Roman" charset="0"/>
                <a:ea typeface="Times New Roman" charset="0"/>
                <a:cs typeface="Times New Roman" charset="0"/>
              </a:rPr>
              <a:t>gone.  </a:t>
            </a:r>
            <a:r>
              <a:rPr lang="en-US" sz="2000" dirty="0" smtClean="0">
                <a:solidFill>
                  <a:schemeClr val="bg1"/>
                </a:solidFill>
                <a:latin typeface="Times New Roman" charset="0"/>
                <a:ea typeface="Times New Roman" charset="0"/>
                <a:cs typeface="Times New Roman" charset="0"/>
              </a:rPr>
              <a:t>Every source of pain and suffering is gone</a:t>
            </a:r>
          </a:p>
        </p:txBody>
      </p:sp>
      <p:sp>
        <p:nvSpPr>
          <p:cNvPr id="7" name="TextBox 6"/>
          <p:cNvSpPr txBox="1"/>
          <p:nvPr/>
        </p:nvSpPr>
        <p:spPr>
          <a:xfrm>
            <a:off x="161764" y="-52605"/>
            <a:ext cx="8820472" cy="461665"/>
          </a:xfrm>
          <a:prstGeom prst="rect">
            <a:avLst/>
          </a:prstGeom>
          <a:noFill/>
          <a:ln w="15875">
            <a:noFill/>
          </a:ln>
        </p:spPr>
        <p:txBody>
          <a:bodyPr wrap="square" rtlCol="0">
            <a:spAutoFit/>
          </a:bodyPr>
          <a:lstStyle/>
          <a:p>
            <a:r>
              <a:rPr lang="en-US" sz="2400" u="sng" dirty="0" smtClean="0">
                <a:solidFill>
                  <a:srgbClr val="FFFF00"/>
                </a:solidFill>
                <a:latin typeface="Times New Roman" charset="0"/>
                <a:ea typeface="Times New Roman" charset="0"/>
                <a:cs typeface="Times New Roman" charset="0"/>
              </a:rPr>
              <a:t>The one who conquers, will have this heritage</a:t>
            </a:r>
            <a:endParaRPr lang="en-AU" sz="2400" u="sng" dirty="0" smtClean="0">
              <a:solidFill>
                <a:srgbClr val="FFFF00"/>
              </a:solidFill>
              <a:latin typeface="Times New Roman" charset="0"/>
              <a:ea typeface="Times New Roman" charset="0"/>
              <a:cs typeface="Times New Roman" charset="0"/>
            </a:endParaRPr>
          </a:p>
        </p:txBody>
      </p:sp>
      <p:sp>
        <p:nvSpPr>
          <p:cNvPr id="10" name="TextBox 9"/>
          <p:cNvSpPr txBox="1"/>
          <p:nvPr/>
        </p:nvSpPr>
        <p:spPr>
          <a:xfrm>
            <a:off x="-23543" y="287747"/>
            <a:ext cx="9144000"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conqueror remains faithful to Jesus to the end (in faith, witness and action)</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All others go to Hell (the second death)</a:t>
            </a:r>
          </a:p>
        </p:txBody>
      </p:sp>
      <p:sp>
        <p:nvSpPr>
          <p:cNvPr id="11" name="TextBox 10"/>
          <p:cNvSpPr txBox="1"/>
          <p:nvPr/>
        </p:nvSpPr>
        <p:spPr>
          <a:xfrm>
            <a:off x="-24081" y="1827287"/>
            <a:ext cx="9144000" cy="1938992"/>
          </a:xfrm>
          <a:prstGeom prst="rect">
            <a:avLst/>
          </a:prstGeom>
          <a:noFill/>
        </p:spPr>
        <p:txBody>
          <a:bodyPr wrap="square" rtlCol="0">
            <a:spAutoFit/>
          </a:bodyPr>
          <a:lstStyle/>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The faithful people of God will radiate the Glory of God</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12 gates / names of Sons of Israel = God’s faithful from the Old Covenant</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12 foundations / names of Apostles = our foundation is the teaching of the Apostles</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12000 stadia (2160km) Cube = 12 apostles/tribes x 1000 = All Gods people (lots)</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144 cubit wall = 12 apostles x 12 tribes = All God’s people &amp; Wall = </a:t>
            </a:r>
            <a:r>
              <a:rPr lang="en-US" sz="2000" dirty="0" err="1" smtClean="0">
                <a:solidFill>
                  <a:schemeClr val="bg1"/>
                </a:solidFill>
                <a:latin typeface="Times New Roman" charset="0"/>
                <a:ea typeface="Times New Roman" charset="0"/>
                <a:cs typeface="Times New Roman" charset="0"/>
              </a:rPr>
              <a:t>Safey</a:t>
            </a:r>
            <a:endParaRPr lang="en-US" sz="2000" dirty="0" smtClean="0">
              <a:solidFill>
                <a:schemeClr val="bg1"/>
              </a:solidFill>
              <a:latin typeface="Times New Roman" charset="0"/>
              <a:ea typeface="Times New Roman" charset="0"/>
              <a:cs typeface="Times New Roman" charset="0"/>
            </a:endParaRP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12 precious stones = stones of High Priest breastplate = represents Gods people</a:t>
            </a:r>
          </a:p>
        </p:txBody>
      </p:sp>
      <p:sp>
        <p:nvSpPr>
          <p:cNvPr id="13" name="TextBox 12"/>
          <p:cNvSpPr txBox="1"/>
          <p:nvPr/>
        </p:nvSpPr>
        <p:spPr>
          <a:xfrm>
            <a:off x="0" y="3766279"/>
            <a:ext cx="9144000" cy="1015663"/>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No temple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the presence of God Himself</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No need for sun or moon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The Light of the Glory of God</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gates will never be shut = peace &amp; security.  No enemies to be found</a:t>
            </a:r>
          </a:p>
        </p:txBody>
      </p:sp>
      <p:sp>
        <p:nvSpPr>
          <p:cNvPr id="8" name="TextBox 7"/>
          <p:cNvSpPr txBox="1"/>
          <p:nvPr/>
        </p:nvSpPr>
        <p:spPr>
          <a:xfrm>
            <a:off x="0" y="4696261"/>
            <a:ext cx="9144000" cy="1015663"/>
          </a:xfrm>
          <a:prstGeom prst="rect">
            <a:avLst/>
          </a:prstGeom>
          <a:noFill/>
        </p:spPr>
        <p:txBody>
          <a:bodyPr wrap="square" rtlCol="0">
            <a:spAutoFit/>
          </a:bodyPr>
          <a:lstStyle/>
          <a:p>
            <a:pPr marL="273050" indent="-273050">
              <a:buFont typeface="Arial" charset="0"/>
              <a:buChar char="•"/>
            </a:pPr>
            <a:r>
              <a:rPr lang="en-US" sz="2000" dirty="0" smtClean="0">
                <a:solidFill>
                  <a:srgbClr val="FFFF00"/>
                </a:solidFill>
                <a:latin typeface="Times New Roman" charset="0"/>
                <a:ea typeface="Times New Roman" charset="0"/>
                <a:cs typeface="Times New Roman" charset="0"/>
              </a:rPr>
              <a:t>Life flows from God through Jesus Christ</a:t>
            </a:r>
          </a:p>
          <a:p>
            <a:pPr marL="273050" indent="-273050">
              <a:buFont typeface="Arial" charset="0"/>
              <a:buChar char="•"/>
            </a:pPr>
            <a:r>
              <a:rPr lang="en-US" sz="2000" dirty="0" smtClean="0">
                <a:solidFill>
                  <a:srgbClr val="FFFF00"/>
                </a:solidFill>
                <a:latin typeface="Times New Roman" charset="0"/>
                <a:ea typeface="Times New Roman" charset="0"/>
                <a:cs typeface="Times New Roman" charset="0"/>
              </a:rPr>
              <a:t>Safe;  Healed;  Provided for;  Loved;  Transformed to radiate the glory of God; No sickness;  No death;  No evil or pain;  Nothing accursed;  A permanent inheritance</a:t>
            </a:r>
          </a:p>
        </p:txBody>
      </p:sp>
    </p:spTree>
    <p:extLst>
      <p:ext uri="{BB962C8B-B14F-4D97-AF65-F5344CB8AC3E}">
        <p14:creationId xmlns:p14="http://schemas.microsoft.com/office/powerpoint/2010/main" val="449207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2853"/>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1" dirty="0">
                <a:solidFill>
                  <a:schemeClr val="bg1"/>
                </a:solidFill>
                <a:latin typeface="Times New Roman" charset="0"/>
                <a:ea typeface="Arial" charset="0"/>
              </a:rPr>
              <a:t>21 </a:t>
            </a:r>
            <a:r>
              <a:rPr lang="en-AU" sz="2800" dirty="0">
                <a:solidFill>
                  <a:schemeClr val="bg1"/>
                </a:solidFill>
                <a:latin typeface="Times New Roman" charset="0"/>
                <a:ea typeface="Arial" charset="0"/>
              </a:rPr>
              <a:t>Then I saw a new heaven and a new earth, for the first heaven and the first earth had passed away, and the sea was no more.  </a:t>
            </a:r>
            <a:r>
              <a:rPr lang="en-AU" sz="2800" b="1" baseline="30000" dirty="0">
                <a:solidFill>
                  <a:schemeClr val="bg1"/>
                </a:solidFill>
                <a:latin typeface="Times New Roman" charset="0"/>
                <a:ea typeface="Arial" charset="0"/>
              </a:rPr>
              <a:t>2 </a:t>
            </a:r>
            <a:r>
              <a:rPr lang="en-AU" sz="2800" dirty="0">
                <a:solidFill>
                  <a:schemeClr val="bg1"/>
                </a:solidFill>
                <a:latin typeface="Times New Roman" charset="0"/>
                <a:ea typeface="Arial" charset="0"/>
              </a:rPr>
              <a:t>And I saw the holy city, new Jerusalem, coming down out of heaven from God, prepared as a bride adorned for her husband.  </a:t>
            </a:r>
            <a:r>
              <a:rPr lang="en-AU" sz="2800" b="1" baseline="30000" dirty="0">
                <a:solidFill>
                  <a:schemeClr val="bg1"/>
                </a:solidFill>
                <a:latin typeface="Times New Roman" charset="0"/>
                <a:ea typeface="Arial" charset="0"/>
              </a:rPr>
              <a:t>3 </a:t>
            </a:r>
            <a:r>
              <a:rPr lang="en-AU" sz="2800" dirty="0">
                <a:solidFill>
                  <a:schemeClr val="bg1"/>
                </a:solidFill>
                <a:latin typeface="Times New Roman" charset="0"/>
                <a:ea typeface="Arial" charset="0"/>
              </a:rPr>
              <a:t>And I heard a loud voice from the throne saying, “Behold, the dwelling place of God is with man.  He will dwell with them, and they will be his people, and God himself will be with them as their God.  </a:t>
            </a:r>
            <a:r>
              <a:rPr lang="en-AU" sz="2800" b="1" baseline="30000" dirty="0">
                <a:solidFill>
                  <a:schemeClr val="bg1"/>
                </a:solidFill>
                <a:latin typeface="Times New Roman" charset="0"/>
                <a:ea typeface="Arial" charset="0"/>
              </a:rPr>
              <a:t>4 </a:t>
            </a:r>
            <a:r>
              <a:rPr lang="en-AU" sz="2800" dirty="0">
                <a:solidFill>
                  <a:schemeClr val="bg1"/>
                </a:solidFill>
                <a:latin typeface="Times New Roman" charset="0"/>
                <a:ea typeface="Arial" charset="0"/>
              </a:rPr>
              <a:t>He will wipe away every tear from their eyes, and death shall be no more, neither shall there be mourning, nor crying, nor pain anymore, for the former things have passed away.”</a:t>
            </a:r>
            <a:r>
              <a:rPr lang="en-GB"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32311"/>
          </a:xfrm>
          <a:prstGeom prst="rect">
            <a:avLst/>
          </a:prstGeom>
          <a:noFill/>
          <a:ln w="9525">
            <a:noFill/>
            <a:miter lim="800000"/>
            <a:headEnd/>
            <a:tailEnd/>
          </a:ln>
        </p:spPr>
        <p:txBody>
          <a:bodyPr wrap="square">
            <a:prstTxWarp prst="textNoShape">
              <a:avLst/>
            </a:prstTxWarp>
            <a:spAutoFit/>
          </a:bodyPr>
          <a:lstStyle/>
          <a:p>
            <a:pPr>
              <a:spcAft>
                <a:spcPts val="0"/>
              </a:spcAft>
            </a:pPr>
            <a:r>
              <a:rPr lang="en-AU" sz="3000" b="1" baseline="30000" dirty="0">
                <a:solidFill>
                  <a:schemeClr val="bg1"/>
                </a:solidFill>
                <a:latin typeface="Times New Roman" charset="0"/>
                <a:ea typeface="Arial" charset="0"/>
              </a:rPr>
              <a:t>5 </a:t>
            </a:r>
            <a:r>
              <a:rPr lang="en-AU" sz="3000" dirty="0">
                <a:solidFill>
                  <a:schemeClr val="bg1"/>
                </a:solidFill>
                <a:latin typeface="Times New Roman" charset="0"/>
                <a:ea typeface="Arial" charset="0"/>
              </a:rPr>
              <a:t>And he who was seated on the throne said, “Behold, I am making all things new.”  Also he said, “Write this down, for these words are trustworthy and true.”  </a:t>
            </a:r>
            <a:r>
              <a:rPr lang="en-AU" sz="3000" b="1" baseline="30000" dirty="0">
                <a:solidFill>
                  <a:schemeClr val="bg1"/>
                </a:solidFill>
                <a:latin typeface="Times New Roman" charset="0"/>
                <a:ea typeface="Arial" charset="0"/>
              </a:rPr>
              <a:t>6 </a:t>
            </a:r>
            <a:r>
              <a:rPr lang="en-AU" sz="3000" dirty="0">
                <a:solidFill>
                  <a:schemeClr val="bg1"/>
                </a:solidFill>
                <a:latin typeface="Times New Roman" charset="0"/>
                <a:ea typeface="Arial" charset="0"/>
              </a:rPr>
              <a:t>And he said to me, “It is done!  I am the Alpha and the Omega, the beginning and the end.  To the thirsty I will give from the spring of the water of life without payment.  </a:t>
            </a:r>
            <a:r>
              <a:rPr lang="en-AU" sz="3000" b="1" baseline="30000" dirty="0">
                <a:solidFill>
                  <a:schemeClr val="bg1"/>
                </a:solidFill>
                <a:latin typeface="Times New Roman" charset="0"/>
                <a:ea typeface="Arial" charset="0"/>
              </a:rPr>
              <a:t>7 </a:t>
            </a:r>
            <a:r>
              <a:rPr lang="en-AU" sz="3000" dirty="0">
                <a:solidFill>
                  <a:schemeClr val="bg1"/>
                </a:solidFill>
                <a:latin typeface="Times New Roman" charset="0"/>
                <a:ea typeface="Arial" charset="0"/>
              </a:rPr>
              <a:t>The one who conquers will have this heritage, and I will be his God and he will be my son.  </a:t>
            </a:r>
            <a:r>
              <a:rPr lang="en-AU" sz="3000" b="1" baseline="30000" dirty="0">
                <a:solidFill>
                  <a:schemeClr val="bg1"/>
                </a:solidFill>
                <a:latin typeface="Times New Roman" charset="0"/>
                <a:ea typeface="Arial" charset="0"/>
              </a:rPr>
              <a:t>8 </a:t>
            </a:r>
            <a:r>
              <a:rPr lang="en-AU" sz="3000" dirty="0">
                <a:solidFill>
                  <a:schemeClr val="bg1"/>
                </a:solidFill>
                <a:latin typeface="Times New Roman" charset="0"/>
                <a:ea typeface="Arial" charset="0"/>
              </a:rPr>
              <a:t>But as for the cowardly, the faithless, the detestable, as for murderers, the sexually immoral, sorcerers, idolaters, and all liars, their portion will be in the lake that burns with fire and sulphur, which is the second death.”</a:t>
            </a:r>
            <a:r>
              <a:rPr lang="en-GB" sz="30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4838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700" b="1" baseline="30000" dirty="0">
                <a:solidFill>
                  <a:schemeClr val="bg1"/>
                </a:solidFill>
                <a:latin typeface="Times New Roman" charset="0"/>
                <a:ea typeface="Arial" charset="0"/>
              </a:rPr>
              <a:t>9 </a:t>
            </a:r>
            <a:r>
              <a:rPr lang="en-AU" sz="2700" dirty="0">
                <a:solidFill>
                  <a:schemeClr val="bg1"/>
                </a:solidFill>
                <a:latin typeface="Times New Roman" charset="0"/>
                <a:ea typeface="Arial" charset="0"/>
              </a:rPr>
              <a:t>Then came one of the seven angels who had the seven bowls full of the seven last plagues and spoke to me, saying, “Come, I will show you the Bride, the wife of the Lamb.”  </a:t>
            </a:r>
            <a:r>
              <a:rPr lang="en-AU" sz="2700" b="1" baseline="30000" dirty="0">
                <a:solidFill>
                  <a:schemeClr val="bg1"/>
                </a:solidFill>
                <a:latin typeface="Times New Roman" charset="0"/>
                <a:ea typeface="Arial" charset="0"/>
              </a:rPr>
              <a:t>10 </a:t>
            </a:r>
            <a:r>
              <a:rPr lang="en-AU" sz="2700" dirty="0">
                <a:solidFill>
                  <a:schemeClr val="bg1"/>
                </a:solidFill>
                <a:latin typeface="Times New Roman" charset="0"/>
                <a:ea typeface="Arial" charset="0"/>
              </a:rPr>
              <a:t>And he carried me away in the Spirit to a great, high mountain, and showed me the holy city Jerusalem coming down out of heaven from God, </a:t>
            </a:r>
            <a:r>
              <a:rPr lang="en-AU" sz="2700" b="1" baseline="30000" dirty="0">
                <a:solidFill>
                  <a:schemeClr val="bg1"/>
                </a:solidFill>
                <a:latin typeface="Times New Roman" charset="0"/>
                <a:ea typeface="Arial" charset="0"/>
              </a:rPr>
              <a:t>11 </a:t>
            </a:r>
            <a:r>
              <a:rPr lang="en-AU" sz="2700" dirty="0">
                <a:solidFill>
                  <a:schemeClr val="bg1"/>
                </a:solidFill>
                <a:latin typeface="Times New Roman" charset="0"/>
                <a:ea typeface="Arial" charset="0"/>
              </a:rPr>
              <a:t>having the glory of God, its radiance like a most rare jewel, like a jasper, clear as crystal.  </a:t>
            </a:r>
            <a:r>
              <a:rPr lang="en-AU" sz="2700" b="1" baseline="30000" dirty="0">
                <a:solidFill>
                  <a:schemeClr val="bg1"/>
                </a:solidFill>
                <a:latin typeface="Times New Roman" charset="0"/>
                <a:ea typeface="Arial" charset="0"/>
              </a:rPr>
              <a:t>12 </a:t>
            </a:r>
            <a:r>
              <a:rPr lang="en-AU" sz="2700" dirty="0">
                <a:solidFill>
                  <a:schemeClr val="bg1"/>
                </a:solidFill>
                <a:latin typeface="Times New Roman" charset="0"/>
                <a:ea typeface="Arial" charset="0"/>
              </a:rPr>
              <a:t>It had a great, high wall, with twelve gates, and at the gates twelve angels, and on the gates the names of the twelve tribes of the sons of Israel were inscribed— </a:t>
            </a:r>
            <a:r>
              <a:rPr lang="en-AU" sz="2700" b="1" baseline="30000" dirty="0">
                <a:solidFill>
                  <a:schemeClr val="bg1"/>
                </a:solidFill>
                <a:latin typeface="Times New Roman" charset="0"/>
                <a:ea typeface="Arial" charset="0"/>
              </a:rPr>
              <a:t>13 </a:t>
            </a:r>
            <a:r>
              <a:rPr lang="en-AU" sz="2700" dirty="0">
                <a:solidFill>
                  <a:schemeClr val="bg1"/>
                </a:solidFill>
                <a:latin typeface="Times New Roman" charset="0"/>
                <a:ea typeface="Arial" charset="0"/>
              </a:rPr>
              <a:t>on the east three gates, on the north three gates, on the south three gates, and on the west three gates.  </a:t>
            </a:r>
            <a:endParaRPr lang="en-GB" sz="27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2151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cs typeface="Times New Roman" charset="0"/>
              </a:rPr>
              <a:t>14 </a:t>
            </a:r>
            <a:r>
              <a:rPr lang="en-AU" sz="2800" dirty="0">
                <a:solidFill>
                  <a:schemeClr val="bg1"/>
                </a:solidFill>
                <a:latin typeface="Times New Roman" charset="0"/>
                <a:ea typeface="Arial" charset="0"/>
                <a:cs typeface="Times New Roman" charset="0"/>
              </a:rPr>
              <a:t>And the wall of the city had twelve foundations, and on them were the twelve names of the twelve apostles of the Lamb.</a:t>
            </a:r>
            <a:endParaRPr lang="en-GB" sz="2800" dirty="0">
              <a:solidFill>
                <a:schemeClr val="bg1"/>
              </a:solidFill>
              <a:latin typeface="Calibri" charset="0"/>
              <a:ea typeface="Arial" charset="0"/>
              <a:cs typeface="Times New Roman" charset="0"/>
            </a:endParaRPr>
          </a:p>
          <a:p>
            <a:pPr indent="152400">
              <a:lnSpc>
                <a:spcPct val="115000"/>
              </a:lnSpc>
              <a:spcAft>
                <a:spcPts val="0"/>
              </a:spcAft>
            </a:pPr>
            <a:r>
              <a:rPr lang="en-AU" sz="2800" dirty="0">
                <a:solidFill>
                  <a:schemeClr val="bg1"/>
                </a:solidFill>
                <a:latin typeface="Times New Roman" charset="0"/>
                <a:ea typeface="Arial" charset="0"/>
                <a:cs typeface="Times New Roman" charset="0"/>
              </a:rPr>
              <a:t> </a:t>
            </a:r>
            <a:endParaRPr lang="en-GB" sz="2800" dirty="0">
              <a:solidFill>
                <a:schemeClr val="bg1"/>
              </a:solidFill>
              <a:latin typeface="Calibri" charset="0"/>
              <a:ea typeface="Arial" charset="0"/>
              <a:cs typeface="Times New Roman" charset="0"/>
            </a:endParaRPr>
          </a:p>
          <a:p>
            <a:r>
              <a:rPr lang="en-AU" sz="2800" b="1" baseline="30000" dirty="0">
                <a:solidFill>
                  <a:schemeClr val="bg1"/>
                </a:solidFill>
                <a:latin typeface="Times New Roman" charset="0"/>
                <a:ea typeface="Arial" charset="0"/>
              </a:rPr>
              <a:t>15 </a:t>
            </a:r>
            <a:r>
              <a:rPr lang="en-AU" sz="2800" dirty="0">
                <a:solidFill>
                  <a:schemeClr val="bg1"/>
                </a:solidFill>
                <a:latin typeface="Times New Roman" charset="0"/>
                <a:ea typeface="Arial" charset="0"/>
              </a:rPr>
              <a:t>And the one who spoke with me had a measuring rod of gold to measure the city and its gates and walls.  </a:t>
            </a:r>
            <a:r>
              <a:rPr lang="en-AU" sz="2800" b="1" baseline="30000" dirty="0">
                <a:solidFill>
                  <a:schemeClr val="bg1"/>
                </a:solidFill>
                <a:latin typeface="Times New Roman" charset="0"/>
                <a:ea typeface="Arial" charset="0"/>
              </a:rPr>
              <a:t>16 </a:t>
            </a:r>
            <a:r>
              <a:rPr lang="en-AU" sz="2800" dirty="0">
                <a:solidFill>
                  <a:schemeClr val="bg1"/>
                </a:solidFill>
                <a:latin typeface="Times New Roman" charset="0"/>
                <a:ea typeface="Arial" charset="0"/>
              </a:rPr>
              <a:t>The city lies foursquare, its length the same as its width.  And he measured the city with his rod, 12,000 stadia.  Its length and width and height are equal.  </a:t>
            </a:r>
            <a:r>
              <a:rPr lang="en-AU" sz="2800" b="1" baseline="30000" dirty="0">
                <a:solidFill>
                  <a:schemeClr val="bg1"/>
                </a:solidFill>
                <a:latin typeface="Times New Roman" charset="0"/>
                <a:ea typeface="Arial" charset="0"/>
              </a:rPr>
              <a:t>17 </a:t>
            </a:r>
            <a:r>
              <a:rPr lang="en-AU" sz="2800" dirty="0">
                <a:solidFill>
                  <a:schemeClr val="bg1"/>
                </a:solidFill>
                <a:latin typeface="Times New Roman" charset="0"/>
                <a:ea typeface="Arial" charset="0"/>
              </a:rPr>
              <a:t>He also measured its wall, 144 cubits by human measurement, which is also an angel’s measurement.  </a:t>
            </a:r>
            <a:r>
              <a:rPr lang="en-AU" sz="2800" b="1" baseline="30000" dirty="0">
                <a:solidFill>
                  <a:schemeClr val="bg1"/>
                </a:solidFill>
                <a:latin typeface="Times New Roman" charset="0"/>
                <a:ea typeface="Arial" charset="0"/>
              </a:rPr>
              <a:t>18 </a:t>
            </a:r>
            <a:r>
              <a:rPr lang="en-AU" sz="2800" dirty="0">
                <a:solidFill>
                  <a:schemeClr val="bg1"/>
                </a:solidFill>
                <a:latin typeface="Times New Roman" charset="0"/>
                <a:ea typeface="Arial" charset="0"/>
              </a:rPr>
              <a:t>The wall was built of jasper, while the city was pure gold, like clear glass.</a:t>
            </a:r>
            <a:r>
              <a:rPr lang="en-GB"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2747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000" b="1" baseline="30000" dirty="0">
                <a:solidFill>
                  <a:schemeClr val="bg1"/>
                </a:solidFill>
                <a:latin typeface="Times New Roman" charset="0"/>
                <a:ea typeface="Arial" charset="0"/>
              </a:rPr>
              <a:t>19 </a:t>
            </a:r>
            <a:r>
              <a:rPr lang="en-AU" sz="3000" dirty="0">
                <a:solidFill>
                  <a:schemeClr val="bg1"/>
                </a:solidFill>
                <a:latin typeface="Times New Roman" charset="0"/>
                <a:ea typeface="Arial" charset="0"/>
              </a:rPr>
              <a:t>The foundations of the wall of the city were adorned with every kind of jewel.  The first was jasper, the second sapphire, the third agate, the fourth emerald, </a:t>
            </a:r>
            <a:r>
              <a:rPr lang="en-AU" sz="3000" b="1" baseline="30000" dirty="0">
                <a:solidFill>
                  <a:schemeClr val="bg1"/>
                </a:solidFill>
                <a:latin typeface="Times New Roman" charset="0"/>
                <a:ea typeface="Arial" charset="0"/>
              </a:rPr>
              <a:t>20 </a:t>
            </a:r>
            <a:r>
              <a:rPr lang="en-AU" sz="3000" dirty="0">
                <a:solidFill>
                  <a:schemeClr val="bg1"/>
                </a:solidFill>
                <a:latin typeface="Times New Roman" charset="0"/>
                <a:ea typeface="Arial" charset="0"/>
              </a:rPr>
              <a:t>the fifth onyx, the sixth carnelian, the seventh </a:t>
            </a:r>
            <a:r>
              <a:rPr lang="en-AU" sz="3000" dirty="0" err="1">
                <a:solidFill>
                  <a:schemeClr val="bg1"/>
                </a:solidFill>
                <a:latin typeface="Times New Roman" charset="0"/>
                <a:ea typeface="Arial" charset="0"/>
              </a:rPr>
              <a:t>chrysolite</a:t>
            </a:r>
            <a:r>
              <a:rPr lang="en-AU" sz="3000" dirty="0">
                <a:solidFill>
                  <a:schemeClr val="bg1"/>
                </a:solidFill>
                <a:latin typeface="Times New Roman" charset="0"/>
                <a:ea typeface="Arial" charset="0"/>
              </a:rPr>
              <a:t>, the eighth beryl, the ninth topaz, the tenth </a:t>
            </a:r>
            <a:r>
              <a:rPr lang="en-AU" sz="3000" dirty="0" err="1">
                <a:solidFill>
                  <a:schemeClr val="bg1"/>
                </a:solidFill>
                <a:latin typeface="Times New Roman" charset="0"/>
                <a:ea typeface="Arial" charset="0"/>
              </a:rPr>
              <a:t>chrysoprase</a:t>
            </a:r>
            <a:r>
              <a:rPr lang="en-AU" sz="3000" dirty="0">
                <a:solidFill>
                  <a:schemeClr val="bg1"/>
                </a:solidFill>
                <a:latin typeface="Times New Roman" charset="0"/>
                <a:ea typeface="Arial" charset="0"/>
              </a:rPr>
              <a:t>, the eleventh jacinth, the twelfth amethyst.  </a:t>
            </a:r>
            <a:r>
              <a:rPr lang="en-AU" sz="3000" b="1" baseline="30000" dirty="0">
                <a:solidFill>
                  <a:schemeClr val="bg1"/>
                </a:solidFill>
                <a:latin typeface="Times New Roman" charset="0"/>
                <a:ea typeface="Arial" charset="0"/>
              </a:rPr>
              <a:t>21 </a:t>
            </a:r>
            <a:r>
              <a:rPr lang="en-AU" sz="3000" dirty="0">
                <a:solidFill>
                  <a:schemeClr val="bg1"/>
                </a:solidFill>
                <a:latin typeface="Times New Roman" charset="0"/>
                <a:ea typeface="Arial" charset="0"/>
              </a:rPr>
              <a:t>And the twelve gates were twelve pearls, each of the gates made of a single pearl, and the street of the city was pure gold, like transparent glass.</a:t>
            </a:r>
            <a:r>
              <a:rPr lang="en-GB" sz="30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37989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88930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900" b="1" baseline="30000" dirty="0">
                <a:solidFill>
                  <a:schemeClr val="bg1"/>
                </a:solidFill>
                <a:latin typeface="Times New Roman" charset="0"/>
                <a:ea typeface="Arial" charset="0"/>
              </a:rPr>
              <a:t>22 </a:t>
            </a:r>
            <a:r>
              <a:rPr lang="en-AU" sz="2900" dirty="0">
                <a:solidFill>
                  <a:schemeClr val="bg1"/>
                </a:solidFill>
                <a:latin typeface="Times New Roman" charset="0"/>
                <a:ea typeface="Arial" charset="0"/>
              </a:rPr>
              <a:t>And I saw no temple in the city, for its temple is the Lord God the Almighty and the Lamb.  </a:t>
            </a:r>
            <a:r>
              <a:rPr lang="en-AU" sz="2900" b="1" baseline="30000" dirty="0">
                <a:solidFill>
                  <a:schemeClr val="bg1"/>
                </a:solidFill>
                <a:latin typeface="Times New Roman" charset="0"/>
                <a:ea typeface="Arial" charset="0"/>
              </a:rPr>
              <a:t>23 </a:t>
            </a:r>
            <a:r>
              <a:rPr lang="en-AU" sz="2900" dirty="0">
                <a:solidFill>
                  <a:schemeClr val="bg1"/>
                </a:solidFill>
                <a:latin typeface="Times New Roman" charset="0"/>
                <a:ea typeface="Arial" charset="0"/>
              </a:rPr>
              <a:t>And the city has no need of sun or moon to shine on it, for the glory of God gives it light, and its lamp is the Lamb.  </a:t>
            </a:r>
            <a:r>
              <a:rPr lang="en-AU" sz="2900" b="1" baseline="30000" dirty="0">
                <a:solidFill>
                  <a:schemeClr val="bg1"/>
                </a:solidFill>
                <a:latin typeface="Times New Roman" charset="0"/>
                <a:ea typeface="Arial" charset="0"/>
              </a:rPr>
              <a:t>24 </a:t>
            </a:r>
            <a:r>
              <a:rPr lang="en-AU" sz="2900" dirty="0">
                <a:solidFill>
                  <a:schemeClr val="bg1"/>
                </a:solidFill>
                <a:latin typeface="Times New Roman" charset="0"/>
                <a:ea typeface="Arial" charset="0"/>
              </a:rPr>
              <a:t>By its light will the nations walk, and the kings of the earth will bring their glory into it, </a:t>
            </a:r>
            <a:r>
              <a:rPr lang="en-AU" sz="2900" b="1" baseline="30000" dirty="0">
                <a:solidFill>
                  <a:schemeClr val="bg1"/>
                </a:solidFill>
                <a:latin typeface="Times New Roman" charset="0"/>
                <a:ea typeface="Arial" charset="0"/>
              </a:rPr>
              <a:t>25 </a:t>
            </a:r>
            <a:r>
              <a:rPr lang="en-AU" sz="2900" dirty="0">
                <a:solidFill>
                  <a:schemeClr val="bg1"/>
                </a:solidFill>
                <a:latin typeface="Times New Roman" charset="0"/>
                <a:ea typeface="Arial" charset="0"/>
              </a:rPr>
              <a:t>and its gates will never be shut by day—and there will be no night there.  </a:t>
            </a:r>
            <a:r>
              <a:rPr lang="en-AU" sz="2900" b="1" baseline="30000" dirty="0">
                <a:solidFill>
                  <a:schemeClr val="bg1"/>
                </a:solidFill>
                <a:latin typeface="Times New Roman" charset="0"/>
                <a:ea typeface="Arial" charset="0"/>
              </a:rPr>
              <a:t>26 </a:t>
            </a:r>
            <a:r>
              <a:rPr lang="en-AU" sz="2900" dirty="0">
                <a:solidFill>
                  <a:schemeClr val="bg1"/>
                </a:solidFill>
                <a:latin typeface="Times New Roman" charset="0"/>
                <a:ea typeface="Arial" charset="0"/>
              </a:rPr>
              <a:t>They will bring into it the glory and the honour of the nations.  </a:t>
            </a:r>
            <a:r>
              <a:rPr lang="en-AU" sz="2900" b="1" baseline="30000" dirty="0">
                <a:solidFill>
                  <a:schemeClr val="bg1"/>
                </a:solidFill>
                <a:latin typeface="Times New Roman" charset="0"/>
                <a:ea typeface="Arial" charset="0"/>
              </a:rPr>
              <a:t>27 </a:t>
            </a:r>
            <a:r>
              <a:rPr lang="en-AU" sz="2900" dirty="0">
                <a:solidFill>
                  <a:schemeClr val="bg1"/>
                </a:solidFill>
                <a:latin typeface="Times New Roman" charset="0"/>
                <a:ea typeface="Arial" charset="0"/>
              </a:rPr>
              <a:t>But nothing unclean will ever enter it, nor anyone who does what is detestable or false, but only those who are written in the Lamb’s book of life.</a:t>
            </a:r>
            <a:r>
              <a:rPr lang="en-GB" sz="2900" dirty="0">
                <a:solidFill>
                  <a:schemeClr val="bg1"/>
                </a:solidFill>
              </a:rPr>
              <a:t> </a:t>
            </a:r>
            <a:endParaRPr lang="en-GB" sz="29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56990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8532440" cy="446276"/>
          </a:xfrm>
          <a:prstGeom prst="rect">
            <a:avLst/>
          </a:prstGeom>
          <a:noFill/>
        </p:spPr>
        <p:txBody>
          <a:bodyPr wrap="square" rtlCol="0">
            <a:spAutoFit/>
          </a:bodyPr>
          <a:lstStyle/>
          <a:p>
            <a:pPr algn="ctr"/>
            <a:r>
              <a:rPr lang="en-US" sz="2300" u="sng" dirty="0" smtClean="0">
                <a:solidFill>
                  <a:srgbClr val="FFFF00"/>
                </a:solidFill>
                <a:latin typeface="Times New Roman" charset="0"/>
                <a:ea typeface="Times New Roman" charset="0"/>
                <a:cs typeface="Times New Roman" charset="0"/>
              </a:rPr>
              <a:t>How does one describe the indescribable?</a:t>
            </a:r>
            <a:endParaRPr lang="en-AU" sz="2300" u="sng" dirty="0" smtClean="0">
              <a:solidFill>
                <a:schemeClr val="bg1"/>
              </a:solidFill>
              <a:latin typeface="Times New Roman" charset="0"/>
              <a:ea typeface="Times New Roman" charset="0"/>
              <a:cs typeface="Times New Roman" charset="0"/>
            </a:endParaRPr>
          </a:p>
        </p:txBody>
      </p:sp>
      <p:sp>
        <p:nvSpPr>
          <p:cNvPr id="24" name="TextBox 23"/>
          <p:cNvSpPr txBox="1"/>
          <p:nvPr/>
        </p:nvSpPr>
        <p:spPr>
          <a:xfrm>
            <a:off x="-36512" y="337220"/>
            <a:ext cx="9144000"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renewed Heaven and Earth reflects the Glory of God</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Vastly superior to anything we’ve ever experienced before</a:t>
            </a:r>
          </a:p>
        </p:txBody>
      </p:sp>
      <p:sp>
        <p:nvSpPr>
          <p:cNvPr id="16" name="TextBox 15"/>
          <p:cNvSpPr txBox="1"/>
          <p:nvPr/>
        </p:nvSpPr>
        <p:spPr>
          <a:xfrm>
            <a:off x="0" y="971575"/>
            <a:ext cx="8820472" cy="461665"/>
          </a:xfrm>
          <a:prstGeom prst="rect">
            <a:avLst/>
          </a:prstGeom>
          <a:noFill/>
          <a:ln w="15875">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The symbol of the heavenly city   (The New Jerusalem)</a:t>
            </a:r>
            <a:endParaRPr lang="en-AU" sz="2400" dirty="0" smtClean="0">
              <a:solidFill>
                <a:srgbClr val="FFFF00"/>
              </a:solidFill>
              <a:latin typeface="Times New Roman" charset="0"/>
              <a:ea typeface="Times New Roman" charset="0"/>
              <a:cs typeface="Times New Roman" charset="0"/>
            </a:endParaRPr>
          </a:p>
        </p:txBody>
      </p:sp>
      <p:sp>
        <p:nvSpPr>
          <p:cNvPr id="28" name="TextBox 27"/>
          <p:cNvSpPr txBox="1"/>
          <p:nvPr/>
        </p:nvSpPr>
        <p:spPr>
          <a:xfrm>
            <a:off x="-23543" y="1345332"/>
            <a:ext cx="9144000" cy="1938992"/>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city = </a:t>
            </a:r>
            <a:r>
              <a:rPr lang="en-US" sz="2000" dirty="0" smtClean="0">
                <a:solidFill>
                  <a:schemeClr val="bg1"/>
                </a:solidFill>
                <a:latin typeface="Comic Sans MS" charset="0"/>
                <a:ea typeface="Comic Sans MS" charset="0"/>
                <a:cs typeface="Comic Sans MS" charset="0"/>
              </a:rPr>
              <a:t>The Bride, the wife of the lamb</a:t>
            </a:r>
            <a:r>
              <a:rPr lang="en-US" sz="2000" dirty="0" smtClean="0">
                <a:solidFill>
                  <a:schemeClr val="bg1"/>
                </a:solidFill>
                <a:latin typeface="Times New Roman" charset="0"/>
                <a:ea typeface="Times New Roman" charset="0"/>
                <a:cs typeface="Times New Roman" charset="0"/>
              </a:rPr>
              <a:t> = The whole, faithful people of God</a:t>
            </a:r>
          </a:p>
          <a:p>
            <a:pPr marL="1187450" lvl="2" indent="-273050">
              <a:buFont typeface="Arial" charset="0"/>
              <a:buChar char="•"/>
            </a:pPr>
            <a:r>
              <a:rPr lang="en-US" sz="2000" dirty="0" smtClean="0">
                <a:solidFill>
                  <a:schemeClr val="bg1"/>
                </a:solidFill>
                <a:latin typeface="Times New Roman" charset="0"/>
                <a:ea typeface="Times New Roman" charset="0"/>
                <a:cs typeface="Times New Roman" charset="0"/>
              </a:rPr>
              <a:t>The glory of God reflected in His glorified, faithful disciples</a:t>
            </a:r>
          </a:p>
          <a:p>
            <a:pPr marL="1187450" lvl="2" indent="-273050">
              <a:buFont typeface="Arial" charset="0"/>
              <a:buChar char="•"/>
            </a:pPr>
            <a:r>
              <a:rPr lang="en-US" sz="2000" dirty="0" smtClean="0">
                <a:solidFill>
                  <a:schemeClr val="bg1"/>
                </a:solidFill>
                <a:latin typeface="Times New Roman" charset="0"/>
                <a:ea typeface="Times New Roman" charset="0"/>
                <a:cs typeface="Times New Roman" charset="0"/>
              </a:rPr>
              <a:t>Peace and security for all eternity</a:t>
            </a:r>
          </a:p>
          <a:p>
            <a:pPr marL="1187450" lvl="2" indent="-273050">
              <a:buFont typeface="Arial" charset="0"/>
              <a:buChar char="•"/>
            </a:pPr>
            <a:r>
              <a:rPr lang="en-US" sz="2000" dirty="0" smtClean="0">
                <a:solidFill>
                  <a:schemeClr val="bg1"/>
                </a:solidFill>
                <a:latin typeface="Times New Roman" charset="0"/>
                <a:ea typeface="Times New Roman" charset="0"/>
                <a:cs typeface="Times New Roman" charset="0"/>
              </a:rPr>
              <a:t>Exclusion of everything impure, profane, violent</a:t>
            </a:r>
          </a:p>
          <a:p>
            <a:pPr marL="1187450" lvl="2" indent="-273050">
              <a:buFont typeface="Arial" charset="0"/>
              <a:buChar char="•"/>
            </a:pPr>
            <a:r>
              <a:rPr lang="en-US" sz="2000" dirty="0" smtClean="0">
                <a:solidFill>
                  <a:schemeClr val="bg1"/>
                </a:solidFill>
                <a:latin typeface="Times New Roman" charset="0"/>
                <a:ea typeface="Times New Roman" charset="0"/>
                <a:cs typeface="Times New Roman" charset="0"/>
              </a:rPr>
              <a:t>Jew and Gentile together as God’s holy, glorified people</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No sea = evil / chaos / disaster </a:t>
            </a:r>
            <a:r>
              <a:rPr lang="en-US" sz="2000" b="1" dirty="0" smtClean="0">
                <a:solidFill>
                  <a:schemeClr val="bg1"/>
                </a:solidFill>
                <a:latin typeface="Times New Roman" charset="0"/>
                <a:ea typeface="Times New Roman" charset="0"/>
                <a:cs typeface="Times New Roman" charset="0"/>
              </a:rPr>
              <a:t>gone</a:t>
            </a:r>
            <a:endParaRPr lang="en-US" sz="2000" dirty="0" smtClean="0">
              <a:solidFill>
                <a:schemeClr val="bg1"/>
              </a:solidFill>
              <a:latin typeface="Times New Roman" charset="0"/>
              <a:ea typeface="Times New Roman" charset="0"/>
              <a:cs typeface="Times New Roman" charset="0"/>
            </a:endParaRPr>
          </a:p>
        </p:txBody>
      </p:sp>
      <p:sp>
        <p:nvSpPr>
          <p:cNvPr id="29" name="Text Box 4"/>
          <p:cNvSpPr txBox="1">
            <a:spLocks noChangeArrowheads="1"/>
          </p:cNvSpPr>
          <p:nvPr/>
        </p:nvSpPr>
        <p:spPr bwMode="auto">
          <a:xfrm>
            <a:off x="8154" y="3217540"/>
            <a:ext cx="9144000" cy="2545825"/>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000" b="1" baseline="30000" dirty="0" smtClean="0">
                <a:solidFill>
                  <a:srgbClr val="FFFF00"/>
                </a:solidFill>
                <a:latin typeface="Comic Sans MS" charset="0"/>
                <a:ea typeface="Comic Sans MS" charset="0"/>
                <a:cs typeface="Comic Sans MS" charset="0"/>
              </a:rPr>
              <a:t>2</a:t>
            </a:r>
            <a:r>
              <a:rPr lang="en-AU" sz="2000" b="1" baseline="30000" dirty="0">
                <a:solidFill>
                  <a:srgbClr val="FFFF00"/>
                </a:solidFill>
                <a:latin typeface="Comic Sans MS" charset="0"/>
                <a:ea typeface="Comic Sans MS" charset="0"/>
                <a:cs typeface="Comic Sans MS" charset="0"/>
              </a:rPr>
              <a:t> </a:t>
            </a:r>
            <a:r>
              <a:rPr lang="en-AU" sz="2000" dirty="0">
                <a:solidFill>
                  <a:srgbClr val="FFFF00"/>
                </a:solidFill>
                <a:latin typeface="Comic Sans MS" charset="0"/>
                <a:ea typeface="Comic Sans MS" charset="0"/>
                <a:cs typeface="Comic Sans MS" charset="0"/>
              </a:rPr>
              <a:t>And I saw the holy city, new Jerusalem, coming down out of heaven from God, prepared as a bride adorned for her husband.  </a:t>
            </a:r>
            <a:r>
              <a:rPr lang="en-AU" sz="2000" b="1" baseline="30000" dirty="0">
                <a:solidFill>
                  <a:srgbClr val="FFFF00"/>
                </a:solidFill>
                <a:latin typeface="Comic Sans MS" charset="0"/>
                <a:ea typeface="Comic Sans MS" charset="0"/>
                <a:cs typeface="Comic Sans MS" charset="0"/>
              </a:rPr>
              <a:t>3 </a:t>
            </a:r>
            <a:r>
              <a:rPr lang="en-AU" sz="2000" dirty="0">
                <a:solidFill>
                  <a:srgbClr val="FFFF00"/>
                </a:solidFill>
                <a:latin typeface="Comic Sans MS" charset="0"/>
                <a:ea typeface="Comic Sans MS" charset="0"/>
                <a:cs typeface="Comic Sans MS" charset="0"/>
              </a:rPr>
              <a:t>And I heard a loud voice from the throne saying, “Behold, the dwelling place of God is with man.  He will dwell with them, and they will be his people, and God himself will be with them as their God.  </a:t>
            </a:r>
            <a:r>
              <a:rPr lang="en-AU" sz="2000" b="1" baseline="30000" dirty="0">
                <a:solidFill>
                  <a:srgbClr val="FFFF00"/>
                </a:solidFill>
                <a:latin typeface="Comic Sans MS" charset="0"/>
                <a:ea typeface="Comic Sans MS" charset="0"/>
                <a:cs typeface="Comic Sans MS" charset="0"/>
              </a:rPr>
              <a:t>4 </a:t>
            </a:r>
            <a:r>
              <a:rPr lang="en-AU" sz="2000" dirty="0">
                <a:solidFill>
                  <a:srgbClr val="FFFF00"/>
                </a:solidFill>
                <a:latin typeface="Comic Sans MS" charset="0"/>
                <a:ea typeface="Comic Sans MS" charset="0"/>
                <a:cs typeface="Comic Sans MS" charset="0"/>
              </a:rPr>
              <a:t>He will wipe away every tear from their eyes, and death shall be no more, neither shall there be mourning, nor crying, nor pain anymore, for the former things have passed away.”</a:t>
            </a:r>
            <a:r>
              <a:rPr lang="en-GB" sz="2000" dirty="0">
                <a:solidFill>
                  <a:srgbClr val="FFFF00"/>
                </a:solidFill>
                <a:latin typeface="Comic Sans MS" charset="0"/>
                <a:ea typeface="Comic Sans MS" charset="0"/>
                <a:cs typeface="Comic Sans MS" charset="0"/>
              </a:rPr>
              <a:t> </a:t>
            </a:r>
            <a:endParaRPr lang="en-GB" sz="2000" dirty="0">
              <a:solidFill>
                <a:srgbClr val="FFFF00"/>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658237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
                                            <p:txEl>
                                              <p:pRg st="1" end="1"/>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
                                            <p:txEl>
                                              <p:pRg st="2" end="2"/>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xEl>
                                              <p:pRg st="3" end="3"/>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8">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uiExpand="1" build="p"/>
      <p:bldP spid="16" grpId="0"/>
      <p:bldP spid="28" grpId="0" uiExpand="1" build="p"/>
      <p:bldP spid="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8532440" cy="446276"/>
          </a:xfrm>
          <a:prstGeom prst="rect">
            <a:avLst/>
          </a:prstGeom>
          <a:noFill/>
        </p:spPr>
        <p:txBody>
          <a:bodyPr wrap="square" rtlCol="0">
            <a:spAutoFit/>
          </a:bodyPr>
          <a:lstStyle/>
          <a:p>
            <a:pPr algn="ctr"/>
            <a:r>
              <a:rPr lang="en-US" sz="2300" u="sng" dirty="0" smtClean="0">
                <a:solidFill>
                  <a:srgbClr val="FFFF00"/>
                </a:solidFill>
                <a:latin typeface="Times New Roman" charset="0"/>
                <a:ea typeface="Times New Roman" charset="0"/>
                <a:cs typeface="Times New Roman" charset="0"/>
              </a:rPr>
              <a:t>How does one describe the indescribable?</a:t>
            </a:r>
            <a:endParaRPr lang="en-AU" sz="2300" u="sng" dirty="0" smtClean="0">
              <a:solidFill>
                <a:schemeClr val="bg1"/>
              </a:solidFill>
              <a:latin typeface="Times New Roman" charset="0"/>
              <a:ea typeface="Times New Roman" charset="0"/>
              <a:cs typeface="Times New Roman" charset="0"/>
            </a:endParaRPr>
          </a:p>
        </p:txBody>
      </p:sp>
      <p:sp>
        <p:nvSpPr>
          <p:cNvPr id="24" name="TextBox 23"/>
          <p:cNvSpPr txBox="1"/>
          <p:nvPr/>
        </p:nvSpPr>
        <p:spPr>
          <a:xfrm>
            <a:off x="-36512" y="337220"/>
            <a:ext cx="9144000"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renewed Heaven and Earth reflects the Glory of God</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Vastly superior to anything we’ve ever experienced before</a:t>
            </a:r>
          </a:p>
        </p:txBody>
      </p:sp>
      <p:sp>
        <p:nvSpPr>
          <p:cNvPr id="16" name="TextBox 15"/>
          <p:cNvSpPr txBox="1"/>
          <p:nvPr/>
        </p:nvSpPr>
        <p:spPr>
          <a:xfrm>
            <a:off x="0" y="971575"/>
            <a:ext cx="8820472" cy="461665"/>
          </a:xfrm>
          <a:prstGeom prst="rect">
            <a:avLst/>
          </a:prstGeom>
          <a:noFill/>
          <a:ln w="15875">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The symbol of the heavenly city   (The New Jerusalem)</a:t>
            </a:r>
            <a:endParaRPr lang="en-AU" sz="2400" dirty="0" smtClean="0">
              <a:solidFill>
                <a:srgbClr val="FFFF00"/>
              </a:solidFill>
              <a:latin typeface="Times New Roman" charset="0"/>
              <a:ea typeface="Times New Roman" charset="0"/>
              <a:cs typeface="Times New Roman" charset="0"/>
            </a:endParaRPr>
          </a:p>
        </p:txBody>
      </p:sp>
      <p:sp>
        <p:nvSpPr>
          <p:cNvPr id="28" name="TextBox 27"/>
          <p:cNvSpPr txBox="1"/>
          <p:nvPr/>
        </p:nvSpPr>
        <p:spPr>
          <a:xfrm>
            <a:off x="-23543" y="1345332"/>
            <a:ext cx="9144000" cy="2246769"/>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city = </a:t>
            </a:r>
            <a:r>
              <a:rPr lang="en-US" sz="2000" dirty="0" smtClean="0">
                <a:solidFill>
                  <a:schemeClr val="bg1"/>
                </a:solidFill>
                <a:latin typeface="Comic Sans MS" charset="0"/>
                <a:ea typeface="Comic Sans MS" charset="0"/>
                <a:cs typeface="Comic Sans MS" charset="0"/>
              </a:rPr>
              <a:t>The Bride, the wife of the lamb</a:t>
            </a:r>
            <a:r>
              <a:rPr lang="en-US" sz="2000" dirty="0" smtClean="0">
                <a:solidFill>
                  <a:schemeClr val="bg1"/>
                </a:solidFill>
                <a:latin typeface="Times New Roman" charset="0"/>
                <a:ea typeface="Times New Roman" charset="0"/>
                <a:cs typeface="Times New Roman" charset="0"/>
              </a:rPr>
              <a:t> = The whole, faithful people of God</a:t>
            </a:r>
          </a:p>
          <a:p>
            <a:pPr marL="1187450" lvl="2" indent="-273050">
              <a:buFont typeface="Arial" charset="0"/>
              <a:buChar char="•"/>
            </a:pPr>
            <a:r>
              <a:rPr lang="en-US" sz="2000" dirty="0" smtClean="0">
                <a:solidFill>
                  <a:schemeClr val="bg1"/>
                </a:solidFill>
                <a:latin typeface="Times New Roman" charset="0"/>
                <a:ea typeface="Times New Roman" charset="0"/>
                <a:cs typeface="Times New Roman" charset="0"/>
              </a:rPr>
              <a:t>The glory of God reflected in His glorified, faithful disciples</a:t>
            </a:r>
          </a:p>
          <a:p>
            <a:pPr marL="1187450" lvl="2" indent="-273050">
              <a:buFont typeface="Arial" charset="0"/>
              <a:buChar char="•"/>
            </a:pPr>
            <a:r>
              <a:rPr lang="en-US" sz="2000" dirty="0" smtClean="0">
                <a:solidFill>
                  <a:schemeClr val="bg1"/>
                </a:solidFill>
                <a:latin typeface="Times New Roman" charset="0"/>
                <a:ea typeface="Times New Roman" charset="0"/>
                <a:cs typeface="Times New Roman" charset="0"/>
              </a:rPr>
              <a:t>Peace and security for all eternity</a:t>
            </a:r>
          </a:p>
          <a:p>
            <a:pPr marL="1187450" lvl="2" indent="-273050">
              <a:buFont typeface="Arial" charset="0"/>
              <a:buChar char="•"/>
            </a:pPr>
            <a:r>
              <a:rPr lang="en-US" sz="2000" dirty="0" smtClean="0">
                <a:solidFill>
                  <a:schemeClr val="bg1"/>
                </a:solidFill>
                <a:latin typeface="Times New Roman" charset="0"/>
                <a:ea typeface="Times New Roman" charset="0"/>
                <a:cs typeface="Times New Roman" charset="0"/>
              </a:rPr>
              <a:t>Exclusion of everything impure, profane, violent</a:t>
            </a:r>
          </a:p>
          <a:p>
            <a:pPr marL="1187450" lvl="2" indent="-273050">
              <a:buFont typeface="Arial" charset="0"/>
              <a:buChar char="•"/>
            </a:pPr>
            <a:r>
              <a:rPr lang="en-US" sz="2000" dirty="0" smtClean="0">
                <a:solidFill>
                  <a:schemeClr val="bg1"/>
                </a:solidFill>
                <a:latin typeface="Times New Roman" charset="0"/>
                <a:ea typeface="Times New Roman" charset="0"/>
                <a:cs typeface="Times New Roman" charset="0"/>
              </a:rPr>
              <a:t>Jew and Gentile together as God’s holy, glorified people</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No sea = evil / chaos / disaster </a:t>
            </a:r>
            <a:r>
              <a:rPr lang="en-US" sz="2000" b="1" dirty="0" smtClean="0">
                <a:solidFill>
                  <a:schemeClr val="bg1"/>
                </a:solidFill>
                <a:latin typeface="Times New Roman" charset="0"/>
                <a:ea typeface="Times New Roman" charset="0"/>
                <a:cs typeface="Times New Roman" charset="0"/>
              </a:rPr>
              <a:t>gone</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Every source of pain and suffering is gone</a:t>
            </a:r>
          </a:p>
        </p:txBody>
      </p:sp>
    </p:spTree>
    <p:extLst>
      <p:ext uri="{BB962C8B-B14F-4D97-AF65-F5344CB8AC3E}">
        <p14:creationId xmlns:p14="http://schemas.microsoft.com/office/powerpoint/2010/main" val="187610809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49474</TotalTime>
  <Words>816</Words>
  <Application>Microsoft Macintosh PowerPoint</Application>
  <PresentationFormat>On-screen Show (16:10)</PresentationFormat>
  <Paragraphs>90</Paragraphs>
  <Slides>14</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632</cp:revision>
  <cp:lastPrinted>2017-09-29T05:01:35Z</cp:lastPrinted>
  <dcterms:created xsi:type="dcterms:W3CDTF">2016-11-04T06:28:01Z</dcterms:created>
  <dcterms:modified xsi:type="dcterms:W3CDTF">2017-09-29T05:05:13Z</dcterms:modified>
</cp:coreProperties>
</file>